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dNbdMtIz0NT9MCLYMNE2HaFx0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Name, Luewtons name,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930a70988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b930a709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4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2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8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3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23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/>
              <a:t>EHDA closed loop control system based on real time non-visual spray mode classification</a:t>
            </a:r>
            <a:endParaRPr sz="2800"/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WAC High Voltage lab</a:t>
            </a:r>
            <a:endParaRPr sz="1400"/>
          </a:p>
        </p:txBody>
      </p:sp>
      <p:sp>
        <p:nvSpPr>
          <p:cNvPr id="69" name="Google Shape;69;p1"/>
          <p:cNvSpPr txBox="1"/>
          <p:nvPr>
            <p:ph idx="1" type="subTitle"/>
          </p:nvPr>
        </p:nvSpPr>
        <p:spPr>
          <a:xfrm>
            <a:off x="143425" y="404385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Student: Joao Pedro M Marques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Supervisor: Luewton L F Agostinho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b930a70988_0_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Manually correcting data Classification</a:t>
            </a:r>
            <a:endParaRPr/>
          </a:p>
        </p:txBody>
      </p:sp>
      <p:pic>
        <p:nvPicPr>
          <p:cNvPr id="203" name="Google Shape;203;g1b930a70988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775" y="765675"/>
            <a:ext cx="6584852" cy="1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b930a70988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775" y="2942100"/>
            <a:ext cx="6584852" cy="176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g1b930a70988_0_20"/>
          <p:cNvCxnSpPr>
            <a:stCxn id="203" idx="2"/>
          </p:cNvCxnSpPr>
          <p:nvPr/>
        </p:nvCxnSpPr>
        <p:spPr>
          <a:xfrm>
            <a:off x="4513201" y="2401750"/>
            <a:ext cx="3300" cy="55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6" name="Google Shape;206;g1b930a70988_0_20"/>
          <p:cNvGrpSpPr/>
          <p:nvPr/>
        </p:nvGrpSpPr>
        <p:grpSpPr>
          <a:xfrm>
            <a:off x="1484850" y="4802066"/>
            <a:ext cx="914337" cy="359626"/>
            <a:chOff x="796138" y="2306625"/>
            <a:chExt cx="1606073" cy="1034599"/>
          </a:xfrm>
        </p:grpSpPr>
        <p:grpSp>
          <p:nvGrpSpPr>
            <p:cNvPr id="207" name="Google Shape;207;g1b930a70988_0_20"/>
            <p:cNvGrpSpPr/>
            <p:nvPr/>
          </p:nvGrpSpPr>
          <p:grpSpPr>
            <a:xfrm>
              <a:off x="796138" y="2306625"/>
              <a:ext cx="1606073" cy="297225"/>
              <a:chOff x="796138" y="2306625"/>
              <a:chExt cx="1606073" cy="297225"/>
            </a:xfrm>
          </p:grpSpPr>
          <p:sp>
            <p:nvSpPr>
              <p:cNvPr id="208" name="Google Shape;208;g1b930a70988_0_20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g1b930a70988_0_20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0" name="Google Shape;210;g1b930a70988_0_20"/>
            <p:cNvSpPr txBox="1"/>
            <p:nvPr/>
          </p:nvSpPr>
          <p:spPr>
            <a:xfrm>
              <a:off x="937143" y="2894824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Dripping</a:t>
              </a:r>
              <a:endParaRPr b="1" i="0" sz="10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g1b930a70988_0_20"/>
          <p:cNvGrpSpPr/>
          <p:nvPr/>
        </p:nvGrpSpPr>
        <p:grpSpPr>
          <a:xfrm>
            <a:off x="2374339" y="4802079"/>
            <a:ext cx="1175003" cy="340039"/>
            <a:chOff x="796138" y="2306625"/>
            <a:chExt cx="1606073" cy="978248"/>
          </a:xfrm>
        </p:grpSpPr>
        <p:grpSp>
          <p:nvGrpSpPr>
            <p:cNvPr id="212" name="Google Shape;212;g1b930a70988_0_20"/>
            <p:cNvGrpSpPr/>
            <p:nvPr/>
          </p:nvGrpSpPr>
          <p:grpSpPr>
            <a:xfrm>
              <a:off x="796138" y="2306625"/>
              <a:ext cx="1606073" cy="297225"/>
              <a:chOff x="796138" y="2306625"/>
              <a:chExt cx="1606073" cy="297225"/>
            </a:xfrm>
          </p:grpSpPr>
          <p:sp>
            <p:nvSpPr>
              <p:cNvPr id="213" name="Google Shape;213;g1b930a70988_0_20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g1b930a70988_0_20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5" name="Google Shape;215;g1b930a70988_0_20"/>
            <p:cNvSpPr txBox="1"/>
            <p:nvPr/>
          </p:nvSpPr>
          <p:spPr>
            <a:xfrm>
              <a:off x="935796" y="2838473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Intermittent</a:t>
              </a:r>
              <a:endParaRPr b="1" i="0" sz="10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" name="Google Shape;216;g1b930a70988_0_20"/>
          <p:cNvGrpSpPr/>
          <p:nvPr/>
        </p:nvGrpSpPr>
        <p:grpSpPr>
          <a:xfrm>
            <a:off x="3522637" y="4802079"/>
            <a:ext cx="1351029" cy="340039"/>
            <a:chOff x="796138" y="2306625"/>
            <a:chExt cx="1606073" cy="978248"/>
          </a:xfrm>
        </p:grpSpPr>
        <p:grpSp>
          <p:nvGrpSpPr>
            <p:cNvPr id="217" name="Google Shape;217;g1b930a70988_0_20"/>
            <p:cNvGrpSpPr/>
            <p:nvPr/>
          </p:nvGrpSpPr>
          <p:grpSpPr>
            <a:xfrm>
              <a:off x="796138" y="2306625"/>
              <a:ext cx="1606073" cy="297225"/>
              <a:chOff x="796138" y="2306625"/>
              <a:chExt cx="1606073" cy="297225"/>
            </a:xfrm>
          </p:grpSpPr>
          <p:sp>
            <p:nvSpPr>
              <p:cNvPr id="218" name="Google Shape;218;g1b930a70988_0_20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g1b930a70988_0_20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" name="Google Shape;220;g1b930a70988_0_20"/>
            <p:cNvSpPr txBox="1"/>
            <p:nvPr/>
          </p:nvSpPr>
          <p:spPr>
            <a:xfrm>
              <a:off x="936983" y="2838473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CC0000"/>
                  </a:solidFill>
                  <a:latin typeface="Roboto"/>
                  <a:ea typeface="Roboto"/>
                  <a:cs typeface="Roboto"/>
                  <a:sym typeface="Roboto"/>
                </a:rPr>
                <a:t>      Cone Jet</a:t>
              </a:r>
              <a:endParaRPr b="1" i="0" sz="1000" u="none" cap="none" strike="noStrike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g1b930a70988_0_20"/>
          <p:cNvGrpSpPr/>
          <p:nvPr/>
        </p:nvGrpSpPr>
        <p:grpSpPr>
          <a:xfrm>
            <a:off x="4963080" y="4802067"/>
            <a:ext cx="2623038" cy="340047"/>
            <a:chOff x="796138" y="2306625"/>
            <a:chExt cx="1606073" cy="978270"/>
          </a:xfrm>
        </p:grpSpPr>
        <p:grpSp>
          <p:nvGrpSpPr>
            <p:cNvPr id="222" name="Google Shape;222;g1b930a70988_0_20"/>
            <p:cNvGrpSpPr/>
            <p:nvPr/>
          </p:nvGrpSpPr>
          <p:grpSpPr>
            <a:xfrm>
              <a:off x="796138" y="2306625"/>
              <a:ext cx="1606073" cy="297225"/>
              <a:chOff x="796138" y="2306625"/>
              <a:chExt cx="1606073" cy="297225"/>
            </a:xfrm>
          </p:grpSpPr>
          <p:sp>
            <p:nvSpPr>
              <p:cNvPr id="223" name="Google Shape;223;g1b930a70988_0_20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9552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g1b930a70988_0_20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9552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5" name="Google Shape;225;g1b930a70988_0_20"/>
            <p:cNvSpPr txBox="1"/>
            <p:nvPr/>
          </p:nvSpPr>
          <p:spPr>
            <a:xfrm>
              <a:off x="853944" y="2838495"/>
              <a:ext cx="1536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674EA7"/>
                  </a:solidFill>
                  <a:latin typeface="Roboto"/>
                  <a:ea typeface="Roboto"/>
                  <a:cs typeface="Roboto"/>
                  <a:sym typeface="Roboto"/>
                </a:rPr>
                <a:t>            Multi Jet - Not Classified</a:t>
              </a:r>
              <a:endParaRPr b="1" i="0" sz="1000" u="none" cap="none" strike="noStrike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g1b930a70988_0_20"/>
          <p:cNvGrpSpPr/>
          <p:nvPr/>
        </p:nvGrpSpPr>
        <p:grpSpPr>
          <a:xfrm>
            <a:off x="7620955" y="4802080"/>
            <a:ext cx="1136445" cy="331911"/>
            <a:chOff x="796138" y="2306625"/>
            <a:chExt cx="1628611" cy="954863"/>
          </a:xfrm>
        </p:grpSpPr>
        <p:grpSp>
          <p:nvGrpSpPr>
            <p:cNvPr id="227" name="Google Shape;227;g1b930a70988_0_20"/>
            <p:cNvGrpSpPr/>
            <p:nvPr/>
          </p:nvGrpSpPr>
          <p:grpSpPr>
            <a:xfrm>
              <a:off x="796138" y="2306625"/>
              <a:ext cx="1606073" cy="297225"/>
              <a:chOff x="796138" y="2306625"/>
              <a:chExt cx="1606073" cy="297225"/>
            </a:xfrm>
          </p:grpSpPr>
          <p:sp>
            <p:nvSpPr>
              <p:cNvPr id="228" name="Google Shape;228;g1b930a70988_0_20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g1b930a70988_0_20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" name="Google Shape;230;g1b930a70988_0_20"/>
            <p:cNvSpPr txBox="1"/>
            <p:nvPr/>
          </p:nvSpPr>
          <p:spPr>
            <a:xfrm>
              <a:off x="874349" y="2723888"/>
              <a:ext cx="1550400" cy="5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Corona Sparks</a:t>
              </a:r>
              <a:endParaRPr b="1" i="0" sz="10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36" name="Google Shape;236;p1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37" name="Google Shape;237;p14"/>
          <p:cNvPicPr preferRelativeResize="0"/>
          <p:nvPr/>
        </p:nvPicPr>
        <p:blipFill rotWithShape="1">
          <a:blip r:embed="rId3">
            <a:alphaModFix/>
          </a:blip>
          <a:srcRect b="0" l="19071" r="4852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226075" y="217600"/>
            <a:ext cx="28080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200"/>
              <a:t>EHDA</a:t>
            </a:r>
            <a:br>
              <a:rPr lang="en" sz="4200"/>
            </a:br>
            <a:r>
              <a:rPr lang="en" sz="1000"/>
              <a:t>Electrohydrodynamic Atomization</a:t>
            </a:r>
            <a:endParaRPr sz="1000"/>
          </a:p>
        </p:txBody>
      </p:sp>
      <p:sp>
        <p:nvSpPr>
          <p:cNvPr id="75" name="Google Shape;75;p2"/>
          <p:cNvSpPr txBox="1"/>
          <p:nvPr>
            <p:ph idx="1" type="body"/>
          </p:nvPr>
        </p:nvSpPr>
        <p:spPr>
          <a:xfrm>
            <a:off x="308875" y="3303725"/>
            <a:ext cx="26424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300"/>
              <a:t>Goals:</a:t>
            </a:r>
            <a:endParaRPr sz="1300"/>
          </a:p>
          <a:p>
            <a:pPr indent="-342900" lvl="0" marL="488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/>
              <a:t>Automation </a:t>
            </a:r>
            <a:endParaRPr/>
          </a:p>
          <a:p>
            <a:pPr indent="-342900" lvl="0" marL="488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/>
              <a:t>Spray Classification</a:t>
            </a:r>
            <a:endParaRPr/>
          </a:p>
          <a:p>
            <a:pPr indent="-342900" lvl="0" marL="488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/>
              <a:t>Spray mode Control</a:t>
            </a:r>
            <a:endParaRPr sz="1300"/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1400" y="713325"/>
            <a:ext cx="3583850" cy="25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>
            <p:ph idx="1" type="body"/>
          </p:nvPr>
        </p:nvSpPr>
        <p:spPr>
          <a:xfrm>
            <a:off x="308875" y="1812988"/>
            <a:ext cx="26424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300"/>
              <a:t>Applications:</a:t>
            </a:r>
            <a:endParaRPr sz="1300"/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Medical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Chemical Industries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/>
              <a:t>Gas odorizer</a:t>
            </a:r>
            <a:endParaRPr sz="1100" u="sng"/>
          </a:p>
        </p:txBody>
      </p:sp>
      <p:sp>
        <p:nvSpPr>
          <p:cNvPr id="78" name="Google Shape;78;p2"/>
          <p:cNvSpPr txBox="1"/>
          <p:nvPr>
            <p:ph idx="1" type="body"/>
          </p:nvPr>
        </p:nvSpPr>
        <p:spPr>
          <a:xfrm>
            <a:off x="3557375" y="66850"/>
            <a:ext cx="5022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b="1" lang="en" sz="14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process where a liquid jet breaks up into droplets under influence of electrical forces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6752725" y="2923625"/>
            <a:ext cx="1013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Source: google images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841" y="3489350"/>
            <a:ext cx="1173769" cy="128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2367" y="3489358"/>
            <a:ext cx="1197734" cy="128484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 txBox="1"/>
          <p:nvPr/>
        </p:nvSpPr>
        <p:spPr>
          <a:xfrm>
            <a:off x="5608238" y="4774200"/>
            <a:ext cx="117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Cone Jet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7330330" y="4774200"/>
            <a:ext cx="106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Multi Jet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8388" y="3489360"/>
            <a:ext cx="1227225" cy="128484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4229888" y="4774200"/>
            <a:ext cx="87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Dripping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1" y="0"/>
            <a:ext cx="329095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1 - Automation System</a:t>
            </a:r>
            <a:endParaRPr sz="2300"/>
          </a:p>
        </p:txBody>
      </p:sp>
      <p:sp>
        <p:nvSpPr>
          <p:cNvPr id="91" name="Google Shape;91;p3"/>
          <p:cNvSpPr txBox="1"/>
          <p:nvPr/>
        </p:nvSpPr>
        <p:spPr>
          <a:xfrm>
            <a:off x="3368428" y="8894"/>
            <a:ext cx="3963397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b="0" i="0" lang="en" sz="2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Scheme of the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900" y="728713"/>
            <a:ext cx="1661150" cy="14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951" y="1152050"/>
            <a:ext cx="5853051" cy="3136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3"/>
          <p:cNvCxnSpPr/>
          <p:nvPr/>
        </p:nvCxnSpPr>
        <p:spPr>
          <a:xfrm rot="10800000">
            <a:off x="5739047" y="1868975"/>
            <a:ext cx="324000" cy="0"/>
          </a:xfrm>
          <a:prstGeom prst="straightConnector1">
            <a:avLst/>
          </a:prstGeom>
          <a:noFill/>
          <a:ln cap="flat" cmpd="sng" w="9525">
            <a:solidFill>
              <a:srgbClr val="0075B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" name="Google Shape;95;p3"/>
          <p:cNvSpPr/>
          <p:nvPr/>
        </p:nvSpPr>
        <p:spPr>
          <a:xfrm rot="-1887409">
            <a:off x="5579702" y="2555293"/>
            <a:ext cx="29893" cy="35141"/>
          </a:xfrm>
          <a:prstGeom prst="teardrop">
            <a:avLst>
              <a:gd fmla="val 100000" name="adj"/>
            </a:avLst>
          </a:prstGeom>
          <a:solidFill>
            <a:srgbClr val="0C5A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 rot="-1887409">
            <a:off x="5579701" y="2645907"/>
            <a:ext cx="29893" cy="35141"/>
          </a:xfrm>
          <a:prstGeom prst="teardrop">
            <a:avLst>
              <a:gd fmla="val 100000" name="adj"/>
            </a:avLst>
          </a:prstGeom>
          <a:solidFill>
            <a:srgbClr val="0C5A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 rot="-1887409">
            <a:off x="5579702" y="2724626"/>
            <a:ext cx="29893" cy="35141"/>
          </a:xfrm>
          <a:prstGeom prst="teardrop">
            <a:avLst>
              <a:gd fmla="val 100000" name="adj"/>
            </a:avLst>
          </a:prstGeom>
          <a:solidFill>
            <a:srgbClr val="0C5A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 rot="-1887409">
            <a:off x="5579701" y="2815239"/>
            <a:ext cx="29893" cy="35141"/>
          </a:xfrm>
          <a:prstGeom prst="teardrop">
            <a:avLst>
              <a:gd fmla="val 100000" name="adj"/>
            </a:avLst>
          </a:prstGeom>
          <a:solidFill>
            <a:srgbClr val="0C5A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/>
          <p:nvPr/>
        </p:nvSpPr>
        <p:spPr>
          <a:xfrm rot="-1887409">
            <a:off x="5579700" y="2901260"/>
            <a:ext cx="29893" cy="35141"/>
          </a:xfrm>
          <a:prstGeom prst="teardrop">
            <a:avLst>
              <a:gd fmla="val 100000" name="adj"/>
            </a:avLst>
          </a:prstGeom>
          <a:solidFill>
            <a:srgbClr val="0C5A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85700"/>
            <a:ext cx="2948525" cy="27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2 - Classification</a:t>
            </a:r>
            <a:endParaRPr/>
          </a:p>
        </p:txBody>
      </p:sp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370" y="3640079"/>
            <a:ext cx="2167249" cy="146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9470" y="3179032"/>
            <a:ext cx="2577859" cy="175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5825" y="3602150"/>
            <a:ext cx="2207901" cy="15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67549" y="2620263"/>
            <a:ext cx="2494823" cy="602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Sjaaks, xxxx statisticals relations: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2744926" y="2870498"/>
            <a:ext cx="3109500" cy="22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275" y="716875"/>
            <a:ext cx="6531760" cy="19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2 - Classification</a:t>
            </a:r>
            <a:endParaRPr/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50" y="1355200"/>
            <a:ext cx="8839204" cy="304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6480600" y="1032100"/>
            <a:ext cx="23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EXPERIMENT: Tstep = 5s ; Vstep = 50V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" name="Google Shape;119;p6"/>
          <p:cNvGrpSpPr/>
          <p:nvPr/>
        </p:nvGrpSpPr>
        <p:grpSpPr>
          <a:xfrm>
            <a:off x="919025" y="4472130"/>
            <a:ext cx="1018571" cy="671380"/>
            <a:chOff x="796138" y="1695421"/>
            <a:chExt cx="1606073" cy="1446004"/>
          </a:xfrm>
        </p:grpSpPr>
        <p:grpSp>
          <p:nvGrpSpPr>
            <p:cNvPr id="120" name="Google Shape;120;p6"/>
            <p:cNvGrpSpPr/>
            <p:nvPr/>
          </p:nvGrpSpPr>
          <p:grpSpPr>
            <a:xfrm>
              <a:off x="796138" y="1695421"/>
              <a:ext cx="1606073" cy="908429"/>
              <a:chOff x="796138" y="1695421"/>
              <a:chExt cx="1606073" cy="908429"/>
            </a:xfrm>
          </p:grpSpPr>
          <p:cxnSp>
            <p:nvCxnSpPr>
              <p:cNvPr id="121" name="Google Shape;121;p6"/>
              <p:cNvCxnSpPr/>
              <p:nvPr/>
            </p:nvCxnSpPr>
            <p:spPr>
              <a:xfrm>
                <a:off x="166441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2" name="Google Shape;122;p6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" name="Google Shape;124;p6"/>
            <p:cNvSpPr txBox="1"/>
            <p:nvPr/>
          </p:nvSpPr>
          <p:spPr>
            <a:xfrm>
              <a:off x="915823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Dripping</a:t>
              </a:r>
              <a:endParaRPr b="1" i="0" sz="1000" u="none" cap="none" strike="noStrike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6"/>
          <p:cNvGrpSpPr/>
          <p:nvPr/>
        </p:nvGrpSpPr>
        <p:grpSpPr>
          <a:xfrm>
            <a:off x="1937621" y="4472130"/>
            <a:ext cx="1325492" cy="671380"/>
            <a:chOff x="796138" y="1695421"/>
            <a:chExt cx="1606073" cy="1446004"/>
          </a:xfrm>
        </p:grpSpPr>
        <p:grpSp>
          <p:nvGrpSpPr>
            <p:cNvPr id="126" name="Google Shape;126;p6"/>
            <p:cNvGrpSpPr/>
            <p:nvPr/>
          </p:nvGrpSpPr>
          <p:grpSpPr>
            <a:xfrm>
              <a:off x="796138" y="1695421"/>
              <a:ext cx="1606073" cy="908429"/>
              <a:chOff x="796138" y="1695421"/>
              <a:chExt cx="1606073" cy="908429"/>
            </a:xfrm>
          </p:grpSpPr>
          <p:cxnSp>
            <p:nvCxnSpPr>
              <p:cNvPr id="127" name="Google Shape;127;p6"/>
              <p:cNvCxnSpPr/>
              <p:nvPr/>
            </p:nvCxnSpPr>
            <p:spPr>
              <a:xfrm>
                <a:off x="166441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8" name="Google Shape;128;p6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6"/>
            <p:cNvSpPr txBox="1"/>
            <p:nvPr/>
          </p:nvSpPr>
          <p:spPr>
            <a:xfrm>
              <a:off x="915823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Intermittent</a:t>
              </a:r>
              <a:endParaRPr b="1" i="0" sz="10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" name="Google Shape;131;p6"/>
          <p:cNvGrpSpPr/>
          <p:nvPr/>
        </p:nvGrpSpPr>
        <p:grpSpPr>
          <a:xfrm>
            <a:off x="3263224" y="4472130"/>
            <a:ext cx="1248400" cy="671380"/>
            <a:chOff x="796138" y="1695421"/>
            <a:chExt cx="1606073" cy="1446004"/>
          </a:xfrm>
        </p:grpSpPr>
        <p:grpSp>
          <p:nvGrpSpPr>
            <p:cNvPr id="132" name="Google Shape;132;p6"/>
            <p:cNvGrpSpPr/>
            <p:nvPr/>
          </p:nvGrpSpPr>
          <p:grpSpPr>
            <a:xfrm>
              <a:off x="796138" y="1695421"/>
              <a:ext cx="1606073" cy="908429"/>
              <a:chOff x="796138" y="1695421"/>
              <a:chExt cx="1606073" cy="908429"/>
            </a:xfrm>
          </p:grpSpPr>
          <p:cxnSp>
            <p:nvCxnSpPr>
              <p:cNvPr id="133" name="Google Shape;133;p6"/>
              <p:cNvCxnSpPr/>
              <p:nvPr/>
            </p:nvCxnSpPr>
            <p:spPr>
              <a:xfrm>
                <a:off x="166441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4" name="Google Shape;134;p6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" name="Google Shape;136;p6"/>
            <p:cNvSpPr txBox="1"/>
            <p:nvPr/>
          </p:nvSpPr>
          <p:spPr>
            <a:xfrm>
              <a:off x="915823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      Cone Jet</a:t>
              </a:r>
              <a:endParaRPr b="1" i="0" sz="1000" u="none" cap="none" strike="noStrike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6"/>
          <p:cNvGrpSpPr/>
          <p:nvPr/>
        </p:nvGrpSpPr>
        <p:grpSpPr>
          <a:xfrm>
            <a:off x="4954437" y="4506360"/>
            <a:ext cx="2492472" cy="637128"/>
            <a:chOff x="796138" y="1769177"/>
            <a:chExt cx="1606078" cy="1372234"/>
          </a:xfrm>
        </p:grpSpPr>
        <p:grpSp>
          <p:nvGrpSpPr>
            <p:cNvPr id="138" name="Google Shape;138;p6"/>
            <p:cNvGrpSpPr/>
            <p:nvPr/>
          </p:nvGrpSpPr>
          <p:grpSpPr>
            <a:xfrm>
              <a:off x="796138" y="1769177"/>
              <a:ext cx="1606078" cy="834673"/>
              <a:chOff x="796138" y="1769177"/>
              <a:chExt cx="1606078" cy="834673"/>
            </a:xfrm>
          </p:grpSpPr>
          <p:cxnSp>
            <p:nvCxnSpPr>
              <p:cNvPr id="139" name="Google Shape;139;p6"/>
              <p:cNvCxnSpPr/>
              <p:nvPr/>
            </p:nvCxnSpPr>
            <p:spPr>
              <a:xfrm>
                <a:off x="2010116" y="1769177"/>
                <a:ext cx="392100" cy="7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0" name="Google Shape;140;p6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" name="Google Shape;142;p6"/>
            <p:cNvSpPr txBox="1"/>
            <p:nvPr/>
          </p:nvSpPr>
          <p:spPr>
            <a:xfrm>
              <a:off x="853512" y="2695011"/>
              <a:ext cx="1536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            Multi Jet - Not Classified</a:t>
              </a:r>
              <a:endParaRPr b="1" i="0" sz="1000" u="none" cap="none" strike="noStrike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6"/>
          <p:cNvGrpSpPr/>
          <p:nvPr/>
        </p:nvGrpSpPr>
        <p:grpSpPr>
          <a:xfrm>
            <a:off x="7616005" y="4506360"/>
            <a:ext cx="1308845" cy="637128"/>
            <a:chOff x="796138" y="1769177"/>
            <a:chExt cx="1683836" cy="1372234"/>
          </a:xfrm>
        </p:grpSpPr>
        <p:grpSp>
          <p:nvGrpSpPr>
            <p:cNvPr id="144" name="Google Shape;144;p6"/>
            <p:cNvGrpSpPr/>
            <p:nvPr/>
          </p:nvGrpSpPr>
          <p:grpSpPr>
            <a:xfrm>
              <a:off x="796138" y="1769177"/>
              <a:ext cx="1606078" cy="834673"/>
              <a:chOff x="796138" y="1769177"/>
              <a:chExt cx="1606078" cy="834673"/>
            </a:xfrm>
          </p:grpSpPr>
          <p:cxnSp>
            <p:nvCxnSpPr>
              <p:cNvPr id="145" name="Google Shape;145;p6"/>
              <p:cNvCxnSpPr/>
              <p:nvPr/>
            </p:nvCxnSpPr>
            <p:spPr>
              <a:xfrm>
                <a:off x="2010116" y="1769177"/>
                <a:ext cx="392100" cy="7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51C7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6" name="Google Shape;146;p6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674E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674E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" name="Google Shape;148;p6"/>
            <p:cNvSpPr txBox="1"/>
            <p:nvPr/>
          </p:nvSpPr>
          <p:spPr>
            <a:xfrm>
              <a:off x="929702" y="2603851"/>
              <a:ext cx="1550272" cy="537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351C75"/>
                  </a:solidFill>
                  <a:latin typeface="Roboto"/>
                  <a:ea typeface="Roboto"/>
                  <a:cs typeface="Roboto"/>
                  <a:sym typeface="Roboto"/>
                </a:rPr>
                <a:t>Corona Sparks</a:t>
              </a:r>
              <a:endParaRPr b="1" i="0" sz="10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" name="Google Shape;149;p6"/>
          <p:cNvSpPr txBox="1"/>
          <p:nvPr/>
        </p:nvSpPr>
        <p:spPr>
          <a:xfrm>
            <a:off x="377350" y="854275"/>
            <a:ext cx="622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Algorithm being used:       Statistical Analysis - deviation/mean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More Experiments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1414313" y="2256950"/>
            <a:ext cx="146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Tstep 1s Vstep 50V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7750"/>
            <a:ext cx="4292649" cy="14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81050"/>
            <a:ext cx="4323526" cy="151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1341413" y="4291675"/>
            <a:ext cx="146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Tstep 3s Vstep 50V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1175" y="1149475"/>
            <a:ext cx="4792827" cy="28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/>
          <p:nvPr/>
        </p:nvSpPr>
        <p:spPr>
          <a:xfrm>
            <a:off x="6046038" y="3974150"/>
            <a:ext cx="146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Tstep 5s Vstep 50V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More Experiments</a:t>
            </a:r>
            <a:endParaRPr/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1050" y="3846325"/>
            <a:ext cx="4453023" cy="12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879670" y="4409912"/>
            <a:ext cx="146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Tstep 5s Vstep 500V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4149" y="664538"/>
            <a:ext cx="4420700" cy="14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4150" y="2181712"/>
            <a:ext cx="4420700" cy="159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 txBox="1"/>
          <p:nvPr/>
        </p:nvSpPr>
        <p:spPr>
          <a:xfrm>
            <a:off x="964013" y="2811025"/>
            <a:ext cx="146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Tstep 3s Vstep 500V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879663" y="1252900"/>
            <a:ext cx="146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Tstep 1s Vstep 500V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7"/>
          <p:cNvCxnSpPr/>
          <p:nvPr/>
        </p:nvCxnSpPr>
        <p:spPr>
          <a:xfrm flipH="1" rot="10800000">
            <a:off x="704525" y="3810150"/>
            <a:ext cx="7402500" cy="20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7"/>
          <p:cNvCxnSpPr/>
          <p:nvPr/>
        </p:nvCxnSpPr>
        <p:spPr>
          <a:xfrm>
            <a:off x="674750" y="2153275"/>
            <a:ext cx="7432200" cy="1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type="title"/>
          </p:nvPr>
        </p:nvSpPr>
        <p:spPr>
          <a:xfrm>
            <a:off x="226075" y="357800"/>
            <a:ext cx="2808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3 - Control System</a:t>
            </a:r>
            <a:endParaRPr sz="2300"/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0500" y="1069327"/>
            <a:ext cx="5805126" cy="307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550" y="1007975"/>
            <a:ext cx="2762051" cy="148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3 - Control System - first results</a:t>
            </a:r>
            <a:endParaRPr/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5" y="803538"/>
            <a:ext cx="4219950" cy="250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325" y="3610275"/>
            <a:ext cx="2164372" cy="134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0850" y="1511782"/>
            <a:ext cx="4633702" cy="277614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/>
        </p:nvSpPr>
        <p:spPr>
          <a:xfrm>
            <a:off x="5027750" y="992050"/>
            <a:ext cx="368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Flowrate perturbation robustness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11"/>
          <p:cNvCxnSpPr/>
          <p:nvPr/>
        </p:nvCxnSpPr>
        <p:spPr>
          <a:xfrm flipH="1">
            <a:off x="4450950" y="932125"/>
            <a:ext cx="9900" cy="380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11"/>
          <p:cNvCxnSpPr/>
          <p:nvPr/>
        </p:nvCxnSpPr>
        <p:spPr>
          <a:xfrm>
            <a:off x="5073800" y="4376550"/>
            <a:ext cx="682500" cy="600"/>
          </a:xfrm>
          <a:prstGeom prst="bentConnector3">
            <a:avLst>
              <a:gd fmla="val 4348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2" name="Google Shape;192;p11"/>
          <p:cNvCxnSpPr/>
          <p:nvPr/>
        </p:nvCxnSpPr>
        <p:spPr>
          <a:xfrm>
            <a:off x="5883962" y="4376538"/>
            <a:ext cx="1048500" cy="9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3" name="Google Shape;193;p11"/>
          <p:cNvCxnSpPr/>
          <p:nvPr/>
        </p:nvCxnSpPr>
        <p:spPr>
          <a:xfrm>
            <a:off x="6996050" y="4376550"/>
            <a:ext cx="1721100" cy="9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94" name="Google Shape;194;p11"/>
          <p:cNvSpPr txBox="1"/>
          <p:nvPr/>
        </p:nvSpPr>
        <p:spPr>
          <a:xfrm>
            <a:off x="4900097" y="4376550"/>
            <a:ext cx="85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1.5 mL/hr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1"/>
          <p:cNvSpPr txBox="1"/>
          <p:nvPr/>
        </p:nvSpPr>
        <p:spPr>
          <a:xfrm>
            <a:off x="5980097" y="4376550"/>
            <a:ext cx="85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3.5 mL/hr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7517772" y="4376550"/>
            <a:ext cx="85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5.5 mL/hr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2393700" y="4280875"/>
            <a:ext cx="154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Camera trigger noise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Carolina Gemelli Carneiro</dc:creator>
</cp:coreProperties>
</file>